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5997"/>
    <a:srgbClr val="406EB3"/>
    <a:srgbClr val="632881"/>
    <a:srgbClr val="575756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28/12/2018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28/12/2018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28/12/2018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28/12/2018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28/12/2018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28/12/2018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28/12/2018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34" Type="http://schemas.openxmlformats.org/officeDocument/2006/relationships/image" Target="../media/image34.jpg"/><Relationship Id="rId7" Type="http://schemas.openxmlformats.org/officeDocument/2006/relationships/image" Target="../media/image23.svg"/><Relationship Id="rId12" Type="http://schemas.openxmlformats.org/officeDocument/2006/relationships/image" Target="../media/image23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19.png"/><Relationship Id="rId9" Type="http://schemas.openxmlformats.org/officeDocument/2006/relationships/image" Target="../media/image25.sv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43.svg"/><Relationship Id="rId30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4A46511-67F4-4B5F-B6E7-CE0F930E1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888" y="2824292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Product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US" sz="3733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 flipV="1">
            <a:off x="815708" y="3529878"/>
            <a:ext cx="4784381" cy="61438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6B58872-10F4-462D-8325-D506E42DF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342777" y="44136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42778" y="1266152"/>
            <a:ext cx="49252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(PM), es  el responsable de canalizar las necesidades del negocio a nivel de programa, y quien prioriza las </a:t>
            </a:r>
            <a:r>
              <a:rPr lang="es-ES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base en el valor del negocio asignado por los Business </a:t>
            </a:r>
            <a:r>
              <a:rPr lang="es-ES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su conocimiento.</a:t>
            </a:r>
          </a:p>
          <a:p>
            <a:pPr algn="just"/>
            <a:endParaRPr lang="es-ES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persona con suficiente autoridad para la toma de decisiones a nivel de programa, ya que es quien tiene la visión del negocio, con lo cual sabe que ruta se debe seguir para generar un buen valor al negocio. </a:t>
            </a:r>
          </a:p>
          <a:p>
            <a:pPr algn="just"/>
            <a:endParaRPr lang="es-ES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PM es responsable de transmitir a los PO, las necesidades del negocio para que estos a su vez los transmitan a los equipo. El PM se asegura que las prioridades sean  acordes a los objetivos del programa que deben estar alineados a los objetivos estratégicos de la organización</a:t>
            </a:r>
            <a:r>
              <a:rPr lang="es-ES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470057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71B7E593-72F1-4337-B12C-ADEB2DE1297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8" r="7881" b="52267"/>
          <a:stretch/>
        </p:blipFill>
        <p:spPr>
          <a:xfrm>
            <a:off x="8102439" y="1440628"/>
            <a:ext cx="3465523" cy="4912821"/>
          </a:xfrm>
          <a:prstGeom prst="rect">
            <a:avLst/>
          </a:prstGeom>
        </p:spPr>
      </p:pic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9058940" y="177737"/>
            <a:ext cx="2977116" cy="1523472"/>
          </a:xfrm>
          <a:prstGeom prst="wedgeEllipseCallout">
            <a:avLst>
              <a:gd name="adj1" fmla="val -24087"/>
              <a:gd name="adj2" fmla="val 63198"/>
            </a:avLst>
          </a:prstGeom>
          <a:solidFill>
            <a:srgbClr val="C859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Nuestros PO Trabajan sobre los valores y guiados por los Principios Ágiles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o 24">
            <a:extLst>
              <a:ext uri="{FF2B5EF4-FFF2-40B4-BE49-F238E27FC236}">
                <a16:creationId xmlns:a16="http://schemas.microsoft.com/office/drawing/2014/main" id="{76BC60FC-5993-459F-B3B6-F595F30D3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182" y="209111"/>
            <a:ext cx="5882185" cy="66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7115856" y="2898703"/>
            <a:ext cx="2036605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980143" y="4669009"/>
            <a:ext cx="2036605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980144" y="3795859"/>
            <a:ext cx="2036606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036606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8" y="4673519"/>
            <a:ext cx="2040512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4970685" y="5565412"/>
            <a:ext cx="2046063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046063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980145" y="1978673"/>
            <a:ext cx="2036605" cy="808381"/>
            <a:chOff x="4735902" y="489802"/>
            <a:chExt cx="2036605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61765" y="609490"/>
              <a:ext cx="1310742" cy="6001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Comprender necesidades de los clientes.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980145" y="2893076"/>
            <a:ext cx="2036605" cy="802958"/>
            <a:chOff x="4315912" y="1604091"/>
            <a:chExt cx="2036605" cy="802958"/>
          </a:xfrm>
        </p:grpSpPr>
        <p:sp>
          <p:nvSpPr>
            <p:cNvPr id="17" name="Rectángulo 16"/>
            <p:cNvSpPr/>
            <p:nvPr/>
          </p:nvSpPr>
          <p:spPr>
            <a:xfrm>
              <a:off x="4315912" y="1604091"/>
              <a:ext cx="2036605" cy="802958"/>
            </a:xfrm>
            <a:prstGeom prst="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041775" y="1697175"/>
              <a:ext cx="1310742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Comprender Objetivos estratégicos </a:t>
              </a: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7115855" y="1982088"/>
            <a:ext cx="2036606" cy="804867"/>
            <a:chOff x="7148551" y="720576"/>
            <a:chExt cx="2036606" cy="804867"/>
          </a:xfrm>
        </p:grpSpPr>
        <p:sp>
          <p:nvSpPr>
            <p:cNvPr id="18" name="Rectángulo 17"/>
            <p:cNvSpPr/>
            <p:nvPr/>
          </p:nvSpPr>
          <p:spPr>
            <a:xfrm>
              <a:off x="7148551" y="720576"/>
              <a:ext cx="2036606" cy="804867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740941" y="905907"/>
              <a:ext cx="144421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Comunicar la visión el  </a:t>
              </a:r>
              <a:r>
                <a:rPr lang="es-CO" sz="110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roadmap</a:t>
              </a:r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de programa</a:t>
              </a:r>
              <a:endParaRPr lang="es-CO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ectángulo 9"/>
          <p:cNvSpPr/>
          <p:nvPr/>
        </p:nvSpPr>
        <p:spPr>
          <a:xfrm>
            <a:off x="7742613" y="2909834"/>
            <a:ext cx="14098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Priorizar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según el valor y necesidades del negocio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706008" y="3841422"/>
            <a:ext cx="1310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Guiar a los Business </a:t>
            </a:r>
            <a:r>
              <a:rPr lang="es-CO" sz="105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asignación de valor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706008" y="4781062"/>
            <a:ext cx="1310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Definir incrementos y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releases</a:t>
            </a:r>
            <a:endParaRPr lang="es-CO" sz="11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742613" y="4703513"/>
            <a:ext cx="14098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Trabajar con el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 la identificación de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endParaRPr lang="es-CO" sz="11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750833" y="5582190"/>
            <a:ext cx="1310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Validar Entregas, y tener claro el avance del producto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742613" y="3932529"/>
            <a:ext cx="14098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Estar disponible y accesible para lo PO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694758" y="5614981"/>
            <a:ext cx="15267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Asegurarse de que todos entiendas las necesidades del negocio.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Manegement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218906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B0A80822-D8A2-4DB0-8B52-3B0512CC5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4002982"/>
            <a:ext cx="420984" cy="42098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661594B-9554-4D0A-AB7F-FAA962F6E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4914381"/>
            <a:ext cx="321878" cy="321878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37" y="5734285"/>
            <a:ext cx="470271" cy="4702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070A44F-5F77-49E0-912D-33F5BBD24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5732562"/>
            <a:ext cx="503502" cy="5035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6FCD624-CDFB-4543-B97D-CD4BF8D2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97" y="2116885"/>
            <a:ext cx="490383" cy="49038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E20CA4C-E57C-4B14-9594-BA554211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2142940"/>
            <a:ext cx="498286" cy="49828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3CA55E5-FB56-4466-BC1D-B19239D09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85" y="3046417"/>
            <a:ext cx="483517" cy="48351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AFBEB6E-9224-4090-B1AB-6F4C03E5F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3046417"/>
            <a:ext cx="488506" cy="48850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05C4C70F-1EB4-4095-AA0C-2FDDCC0DE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38" y="3933502"/>
            <a:ext cx="490464" cy="490464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468209E4-0CC5-4B0A-996B-B7B968336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2" y="4809661"/>
            <a:ext cx="494220" cy="4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659560" y="2791872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921263" y="3181650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384413" y="3178161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623986" y="3144908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878671" y="3157419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33356" y="3178161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235693" y="2791872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763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4" y="3276296"/>
            <a:ext cx="321878" cy="3218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68" y="3296815"/>
            <a:ext cx="321878" cy="32187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BC0EB2C-0962-48CE-AEAB-D4866E1ED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11" y="3296815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16" y="3270938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54" y="3270938"/>
            <a:ext cx="321878" cy="321878"/>
          </a:xfrm>
          <a:prstGeom prst="rect">
            <a:avLst/>
          </a:prstGeom>
        </p:spPr>
      </p:pic>
      <p:grpSp>
        <p:nvGrpSpPr>
          <p:cNvPr id="68" name="Grupo 67">
            <a:extLst>
              <a:ext uri="{FF2B5EF4-FFF2-40B4-BE49-F238E27FC236}">
                <a16:creationId xmlns:a16="http://schemas.microsoft.com/office/drawing/2014/main" id="{B66A37CE-E3C3-4DE0-BED6-F6152A347B2E}"/>
              </a:ext>
            </a:extLst>
          </p:cNvPr>
          <p:cNvGrpSpPr/>
          <p:nvPr/>
        </p:nvGrpSpPr>
        <p:grpSpPr>
          <a:xfrm>
            <a:off x="2649044" y="3206438"/>
            <a:ext cx="1560989" cy="1055972"/>
            <a:chOff x="3831761" y="3038699"/>
            <a:chExt cx="1560989" cy="1055972"/>
          </a:xfrm>
        </p:grpSpPr>
        <p:sp>
          <p:nvSpPr>
            <p:cNvPr id="70" name="Rectángulo redondeado 23">
              <a:extLst>
                <a:ext uri="{FF2B5EF4-FFF2-40B4-BE49-F238E27FC236}">
                  <a16:creationId xmlns:a16="http://schemas.microsoft.com/office/drawing/2014/main" id="{227ADB7C-09E3-462A-9C85-7E76EF58EF34}"/>
                </a:ext>
              </a:extLst>
            </p:cNvPr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">
              <a:extLst>
                <a:ext uri="{FF2B5EF4-FFF2-40B4-BE49-F238E27FC236}">
                  <a16:creationId xmlns:a16="http://schemas.microsoft.com/office/drawing/2014/main" id="{5681A4E7-6BE7-411B-B6D9-A3F4DF9DC1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2" name="Imagen 71">
            <a:extLst>
              <a:ext uri="{FF2B5EF4-FFF2-40B4-BE49-F238E27FC236}">
                <a16:creationId xmlns:a16="http://schemas.microsoft.com/office/drawing/2014/main" id="{7DFC2620-989D-45EE-A605-5C133BFE3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58" y="3293484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433610" y="192888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38411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1259458" y="1545310"/>
            <a:ext cx="425884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conocimiento de las necesidades del negocio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tiene claro los objetivos de  la organización y las necesidades del cliente por lo cual  tiene el suficiente conocimiento para generar identificar y priorizar ideas que generen valor al negocio.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1259458" y="3262274"/>
            <a:ext cx="425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 a los PO</a:t>
            </a: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Management, es quien guía a los PO, para que desde sus equipos contribuyan a generar incrementos de valor.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432A7E-D928-47AB-A1AA-CD4352B0DBA4}"/>
              </a:ext>
            </a:extLst>
          </p:cNvPr>
          <p:cNvSpPr/>
          <p:nvPr/>
        </p:nvSpPr>
        <p:spPr>
          <a:xfrm>
            <a:off x="6613690" y="3158595"/>
            <a:ext cx="4464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 DISPONIBLE PARA EL EQUIPO</a:t>
            </a:r>
          </a:p>
          <a:p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imprescindible que exista un diálogo constante los PO y RTE. 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Managment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debe ser fiable, coherente y accesible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Por ser la persona que conoce las necesidades y objetivos del negocio es fundamental que cuando se requiera de su colaboración se fácil acceder a el.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6613690" y="1446158"/>
            <a:ext cx="4153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Negociador</a:t>
            </a:r>
          </a:p>
          <a:p>
            <a:pPr algn="just"/>
            <a:endParaRPr lang="es-CO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debe ser un buen negociador, ya que pueden existir muchos intereses de por medio en la generación de productos, por lo cual el PM debe saber resolver y mediar en las diferencias entre las partes involucradas.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6019436" y="1270106"/>
            <a:ext cx="0" cy="4514006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715088-A517-4ED6-B4F3-BEAD69FA3F0A}"/>
              </a:ext>
            </a:extLst>
          </p:cNvPr>
          <p:cNvSpPr/>
          <p:nvPr/>
        </p:nvSpPr>
        <p:spPr>
          <a:xfrm>
            <a:off x="1259458" y="4266590"/>
            <a:ext cx="425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Comunicador</a:t>
            </a: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es la persona responsable de transmitir las necesidades del negocio, debe saber comunicar la información a todas las personas involucradas.</a:t>
            </a:r>
          </a:p>
        </p:txBody>
      </p: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577</Words>
  <Application>Microsoft Office PowerPoint</Application>
  <PresentationFormat>Panorámica</PresentationFormat>
  <Paragraphs>73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Product Management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64</cp:revision>
  <dcterms:created xsi:type="dcterms:W3CDTF">2018-12-09T13:24:54Z</dcterms:created>
  <dcterms:modified xsi:type="dcterms:W3CDTF">2018-12-29T00:56:42Z</dcterms:modified>
</cp:coreProperties>
</file>